
<file path=[Content_Types].xml><?xml version="1.0" encoding="utf-8"?>
<Types xmlns="http://schemas.openxmlformats.org/package/2006/content-types">
  <Default Extension="gif" ContentType="image/gif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37"/>
  </p:notesMasterIdLst>
  <p:sldIdLst>
    <p:sldId id="266" r:id="rId2"/>
    <p:sldId id="271" r:id="rId3"/>
    <p:sldId id="285" r:id="rId4"/>
    <p:sldId id="284" r:id="rId5"/>
    <p:sldId id="293" r:id="rId6"/>
    <p:sldId id="288" r:id="rId7"/>
    <p:sldId id="286" r:id="rId8"/>
    <p:sldId id="290" r:id="rId9"/>
    <p:sldId id="291" r:id="rId10"/>
    <p:sldId id="292" r:id="rId11"/>
    <p:sldId id="287" r:id="rId12"/>
    <p:sldId id="282" r:id="rId13"/>
    <p:sldId id="283" r:id="rId14"/>
    <p:sldId id="304" r:id="rId15"/>
    <p:sldId id="294" r:id="rId16"/>
    <p:sldId id="295" r:id="rId17"/>
    <p:sldId id="289" r:id="rId18"/>
    <p:sldId id="296" r:id="rId19"/>
    <p:sldId id="305" r:id="rId20"/>
    <p:sldId id="306" r:id="rId21"/>
    <p:sldId id="307" r:id="rId22"/>
    <p:sldId id="308" r:id="rId23"/>
    <p:sldId id="310" r:id="rId24"/>
    <p:sldId id="315" r:id="rId25"/>
    <p:sldId id="311" r:id="rId26"/>
    <p:sldId id="312" r:id="rId27"/>
    <p:sldId id="313" r:id="rId28"/>
    <p:sldId id="299" r:id="rId29"/>
    <p:sldId id="314" r:id="rId30"/>
    <p:sldId id="300" r:id="rId31"/>
    <p:sldId id="302" r:id="rId32"/>
    <p:sldId id="301" r:id="rId33"/>
    <p:sldId id="281" r:id="rId34"/>
    <p:sldId id="298" r:id="rId35"/>
    <p:sldId id="303" r:id="rId3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647"/>
    <p:restoredTop sz="93000"/>
  </p:normalViewPr>
  <p:slideViewPr>
    <p:cSldViewPr snapToGrid="0" snapToObjects="1">
      <p:cViewPr varScale="1">
        <p:scale>
          <a:sx n="93" d="100"/>
          <a:sy n="93" d="100"/>
        </p:scale>
        <p:origin x="88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gif>
</file>

<file path=ppt/media/image13.gif>
</file>

<file path=ppt/media/image14.jpg>
</file>

<file path=ppt/media/image15.jpg>
</file>

<file path=ppt/media/image16.jpg>
</file>

<file path=ppt/media/image17.png>
</file>

<file path=ppt/media/image2.png>
</file>

<file path=ppt/media/image3.gif>
</file>

<file path=ppt/media/image4.gif>
</file>

<file path=ppt/media/image5.jpg>
</file>

<file path=ppt/media/image6.jpg>
</file>

<file path=ppt/media/image7.jpg>
</file>

<file path=ppt/media/image8.jp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10/12/2019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12/10/19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12/10/19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12/10/19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12/10/19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12/10/19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12/10/19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12/10/19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12/10/19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12/10/19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12/10/19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12/10/19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12/10/19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12/10/19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about.me/manoelcamp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search.google.com/pubs/archive/32713.pdf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martinfowler.com/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4.jpg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7" Type="http://schemas.openxmlformats.org/officeDocument/2006/relationships/image" Target="../media/image14.jpg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gif"/><Relationship Id="rId5" Type="http://schemas.openxmlformats.org/officeDocument/2006/relationships/image" Target="../media/image12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rot" TargetMode="External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ISS_principle" TargetMode="External"/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You_aren't_gonna_need_it" TargetMode="Externa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fJwWB3arDA?feature=oembed" TargetMode="External"/><Relationship Id="rId4" Type="http://schemas.openxmlformats.org/officeDocument/2006/relationships/hyperlink" Target="https://youtu.be/2fJwWB3arDA" TargetMode="Externa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sbn=8550811483" TargetMode="External"/><Relationship Id="rId2" Type="http://schemas.openxmlformats.org/officeDocument/2006/relationships/hyperlink" Target="https://books.google.com.br/books?id=VQaf_vOTDzMC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ooks.google.com.br/books?isbn=013276058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>
            <a:normAutofit/>
          </a:bodyPr>
          <a:lstStyle/>
          <a:p>
            <a:r>
              <a:rPr lang="pt-BR" b="1" i="1" dirty="0"/>
              <a:t>Design </a:t>
            </a:r>
            <a:r>
              <a:rPr lang="pt-BR" b="1" i="1" dirty="0" err="1"/>
              <a:t>patterns</a:t>
            </a:r>
            <a:r>
              <a:rPr lang="pt-BR" b="1" i="1" dirty="0"/>
              <a:t>: Padrões de projetos</a:t>
            </a:r>
            <a:endParaRPr lang="pt-BR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 fontScale="92500" lnSpcReduction="10000"/>
          </a:bodyPr>
          <a:lstStyle/>
          <a:p>
            <a:r>
              <a:rPr lang="pt-BR" b="1" dirty="0"/>
              <a:t>Prof. Me. Manoel Campos </a:t>
            </a:r>
            <a:br>
              <a:rPr lang="pt-BR" b="1" dirty="0"/>
            </a:br>
            <a:r>
              <a:rPr lang="pt-BR" b="1" dirty="0"/>
              <a:t>Instituto Federal de Educação do Tocantins (IFTO, Campus Palmas)</a:t>
            </a:r>
          </a:p>
          <a:p>
            <a:r>
              <a:rPr lang="pt-BR" b="1" dirty="0">
                <a:hlinkClick r:id="rId2"/>
              </a:rPr>
              <a:t>https://about.me/manoelcampos</a:t>
            </a:r>
            <a:r>
              <a:rPr lang="pt-BR" b="1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2662988"/>
            <a:ext cx="10908264" cy="3570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Public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APIs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like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diamonds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are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forever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”. </a:t>
            </a:r>
            <a:b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</a:b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Joshua </a:t>
            </a:r>
            <a:r>
              <a:rPr lang="pt-BR" sz="3600" b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Block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em 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  <a:hlinkClick r:id="rId3"/>
              </a:rPr>
              <a:t>How to Design a Good API and Why it Matters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.</a:t>
            </a:r>
            <a:endParaRPr lang="en-US" sz="3600" dirty="0">
              <a:hlinkClick r:id="rId3"/>
            </a:endParaRPr>
          </a:p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(Autor do aclamado livro 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Effective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Java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991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l="10000" t="-9000" r="10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Modelagem requer teoria, prática e experiência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modelagem pode mudar bastante até chegar a uma solução viável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cada novo projeto aprende-se algo que é levado para projetos futuros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807365" y="6509037"/>
            <a:ext cx="6244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carpenterstrategytoolbox.com</a:t>
            </a:r>
            <a:r>
              <a:rPr lang="pt-BR" sz="1000" dirty="0"/>
              <a:t>/2012/07/23/</a:t>
            </a:r>
            <a:r>
              <a:rPr lang="pt-BR" sz="1000" dirty="0" err="1"/>
              <a:t>putting</a:t>
            </a:r>
            <a:r>
              <a:rPr lang="pt-BR" sz="1000" dirty="0"/>
              <a:t>-</a:t>
            </a:r>
            <a:r>
              <a:rPr lang="pt-BR" sz="1000" dirty="0" err="1"/>
              <a:t>together</a:t>
            </a:r>
            <a:r>
              <a:rPr lang="pt-BR" sz="1000" dirty="0"/>
              <a:t>-</a:t>
            </a:r>
            <a:r>
              <a:rPr lang="pt-BR" sz="1000" dirty="0" err="1"/>
              <a:t>the</a:t>
            </a:r>
            <a:r>
              <a:rPr lang="pt-BR" sz="1000" dirty="0"/>
              <a:t>-</a:t>
            </a:r>
            <a:r>
              <a:rPr lang="pt-BR" sz="1000" dirty="0" err="1"/>
              <a:t>strategy</a:t>
            </a:r>
            <a:r>
              <a:rPr lang="pt-BR" sz="1000" dirty="0"/>
              <a:t>-puzzle/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174765-D61E-1044-B886-0C8D4673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243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935855-DB6B-594B-A66A-275E3540AEAC}"/>
              </a:ext>
            </a:extLst>
          </p:cNvPr>
          <p:cNvSpPr txBox="1"/>
          <p:nvPr/>
        </p:nvSpPr>
        <p:spPr>
          <a:xfrm>
            <a:off x="3754585" y="6606796"/>
            <a:ext cx="43957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 err="1"/>
              <a:t>Finding</a:t>
            </a:r>
            <a:r>
              <a:rPr lang="pt-BR" sz="1000" dirty="0"/>
              <a:t> Nemo © 2003. Walt Disney Pictures &amp; </a:t>
            </a:r>
            <a:r>
              <a:rPr lang="pt-BR" sz="1000" dirty="0" err="1"/>
              <a:t>Pixar</a:t>
            </a:r>
            <a:r>
              <a:rPr lang="pt-BR" sz="1000" dirty="0"/>
              <a:t> </a:t>
            </a:r>
            <a:r>
              <a:rPr lang="pt-BR" sz="1000" dirty="0" err="1"/>
              <a:t>Animation</a:t>
            </a:r>
            <a:r>
              <a:rPr lang="pt-BR" sz="1000" dirty="0"/>
              <a:t> </a:t>
            </a:r>
            <a:r>
              <a:rPr lang="pt-BR" sz="1000" dirty="0" err="1"/>
              <a:t>Studios</a:t>
            </a:r>
            <a:endParaRPr lang="pt-BR" sz="1000" dirty="0"/>
          </a:p>
        </p:txBody>
      </p:sp>
      <p:pic>
        <p:nvPicPr>
          <p:cNvPr id="3" name="Online Media 2" descr="Now what - Finding Nemo.mov">
            <a:hlinkClick r:id="" action="ppaction://media"/>
            <a:extLst>
              <a:ext uri="{FF2B5EF4-FFF2-40B4-BE49-F238E27FC236}">
                <a16:creationId xmlns:a16="http://schemas.microsoft.com/office/drawing/2014/main" id="{40A13989-478E-2046-90F7-DDD502DB6A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6056" y="1042737"/>
            <a:ext cx="9740280" cy="5526323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8CFDF5-C5DC-594C-BED5-AD24E5425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42737"/>
          </a:xfrm>
        </p:spPr>
        <p:txBody>
          <a:bodyPr>
            <a:normAutofit/>
          </a:bodyPr>
          <a:lstStyle/>
          <a:p>
            <a:pPr algn="ctr"/>
            <a:r>
              <a:rPr lang="en-US" b="1" i="1" cap="none" dirty="0"/>
              <a:t>Now What ?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2603648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Dessa experiência de vários desenvolvedores em modelar soluções para problemas rotineiros nasceram os padrões de projetos.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Um padrão de projeto pode ser definido como a descrição de um problema e uma solução amplamente testada, que pode ser reutilizada inúmeras vezes, inclusive com modificações [</a:t>
            </a:r>
            <a:r>
              <a:rPr lang="pt-BR" sz="3200" dirty="0" err="1"/>
              <a:t>GoF</a:t>
            </a:r>
            <a:r>
              <a:rPr lang="pt-BR" sz="3200" dirty="0"/>
              <a:t>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13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002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É como uma receita de bolo..</a:t>
            </a:r>
          </a:p>
          <a:p>
            <a:r>
              <a:rPr lang="pt-BR" sz="3200" dirty="0"/>
              <a:t>não pra implementação de algoritmos...</a:t>
            </a:r>
          </a:p>
          <a:p>
            <a:r>
              <a:rPr lang="pt-BR" sz="3200" dirty="0"/>
              <a:t>mas pra modelar soluções orientadas a objetos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557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14915"/>
            <a:ext cx="10908264" cy="1697725"/>
          </a:xfrm>
        </p:spPr>
        <p:txBody>
          <a:bodyPr>
            <a:normAutofit/>
          </a:bodyPr>
          <a:lstStyle/>
          <a:p>
            <a:r>
              <a:rPr lang="pt-BR" sz="3200" dirty="0"/>
              <a:t>Popularizados na engenharia de software pelo livro “</a:t>
            </a:r>
            <a:r>
              <a:rPr lang="en-US" sz="3200" dirty="0" err="1"/>
              <a:t>Padrões</a:t>
            </a:r>
            <a:r>
              <a:rPr lang="en-US" sz="3200" dirty="0"/>
              <a:t> de </a:t>
            </a:r>
            <a:r>
              <a:rPr lang="en-US" sz="3200" dirty="0" err="1"/>
              <a:t>Projeto</a:t>
            </a:r>
            <a:r>
              <a:rPr lang="en-US" sz="3200" dirty="0"/>
              <a:t>: </a:t>
            </a:r>
            <a:r>
              <a:rPr lang="en-US" sz="3200" dirty="0" err="1"/>
              <a:t>Soluções</a:t>
            </a:r>
            <a:r>
              <a:rPr lang="en-US" sz="3200" dirty="0"/>
              <a:t> </a:t>
            </a:r>
            <a:r>
              <a:rPr lang="en-US" sz="3200" dirty="0" err="1"/>
              <a:t>reutilizáveis</a:t>
            </a:r>
            <a:r>
              <a:rPr lang="en-US" sz="3200" dirty="0"/>
              <a:t> de software </a:t>
            </a:r>
            <a:r>
              <a:rPr lang="en-US" sz="3200" dirty="0" err="1"/>
              <a:t>orientado</a:t>
            </a:r>
            <a:r>
              <a:rPr lang="en-US" sz="3200" dirty="0"/>
              <a:t> a </a:t>
            </a:r>
            <a:r>
              <a:rPr lang="en-US" sz="3200" dirty="0" err="1"/>
              <a:t>objetos</a:t>
            </a:r>
            <a:r>
              <a:rPr lang="en-US" sz="3200" dirty="0"/>
              <a:t>” (1994)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C25E486-CDEA-4644-9F52-889BC7AE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108" y="2310263"/>
            <a:ext cx="3616273" cy="454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4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2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4361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Kent Beck: precursor do TDD e Extreme </a:t>
            </a:r>
            <a:r>
              <a:rPr lang="pt-BR" sz="3200" dirty="0" err="1"/>
              <a:t>Programming</a:t>
            </a:r>
            <a:r>
              <a:rPr lang="pt-BR" sz="3200" dirty="0"/>
              <a:t> (XP)</a:t>
            </a:r>
          </a:p>
          <a:p>
            <a:r>
              <a:rPr lang="pt-BR" sz="3200" dirty="0">
                <a:hlinkClick r:id="rId2"/>
              </a:rPr>
              <a:t>Martin Fowler</a:t>
            </a:r>
            <a:r>
              <a:rPr lang="pt-BR" sz="3200" dirty="0"/>
              <a:t>: popularizou e catalogou o processo de </a:t>
            </a:r>
            <a:r>
              <a:rPr lang="pt-BR" sz="3200" dirty="0" err="1"/>
              <a:t>Refactoring</a:t>
            </a:r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Outros autores importantes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087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O nome do padrão</a:t>
            </a:r>
          </a:p>
          <a:p>
            <a:r>
              <a:rPr lang="pt-BR" sz="3200" dirty="0"/>
              <a:t>O problema que ele resolve</a:t>
            </a:r>
          </a:p>
          <a:p>
            <a:r>
              <a:rPr lang="pt-BR" sz="3200" dirty="0"/>
              <a:t>Como normalmente é modelada a solução</a:t>
            </a:r>
          </a:p>
          <a:p>
            <a:r>
              <a:rPr lang="pt-BR" sz="3200" dirty="0"/>
              <a:t>Prós e contras: usados para tomada de decisão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que deve-se saber sobre um padrão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5338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Maior números de classes a implementar.</a:t>
            </a:r>
          </a:p>
          <a:p>
            <a:r>
              <a:rPr lang="pt-BR" sz="3200" dirty="0"/>
              <a:t>Isso leva a maior número de objetos em memória</a:t>
            </a:r>
          </a:p>
          <a:p>
            <a:r>
              <a:rPr lang="pt-BR" sz="3200" dirty="0"/>
              <a:t>Normalmente isso não é um problema...</a:t>
            </a:r>
          </a:p>
          <a:p>
            <a:r>
              <a:rPr lang="pt-BR" sz="3200" dirty="0"/>
              <a:t>a não ser que precise instanciar o padrão inúmeras vezes...</a:t>
            </a:r>
          </a:p>
          <a:p>
            <a:r>
              <a:rPr lang="pt-BR" sz="3200" dirty="0"/>
              <a:t>como quando tem-se uma grande quantidade de dados a serem processados.</a:t>
            </a:r>
          </a:p>
          <a:p>
            <a:endParaRPr lang="pt-BR" sz="3200" dirty="0"/>
          </a:p>
          <a:p>
            <a:endParaRPr lang="pt-BR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Exemplos de pontos negativos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891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Vamos partir de algumas suposições... 🤔</a:t>
            </a:r>
          </a:p>
          <a:p>
            <a:r>
              <a:rPr lang="pt-BR" sz="3200" dirty="0"/>
              <a:t>Programação não é fácil, por isso os alunos não têm interesse. 😒</a:t>
            </a:r>
          </a:p>
          <a:p>
            <a:r>
              <a:rPr lang="pt-BR" sz="3200" dirty="0"/>
              <a:t>Por outro lado, modelagem de sistemas é mais fácil de absorver, mas é chato e os alunos não tem interesse. 🤷🏽‍♂️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1514659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Instancia objetos, desacoplando o cliente</a:t>
            </a:r>
            <a:r>
              <a:rPr lang="pt-BR" sz="3200" baseline="30000" dirty="0"/>
              <a:t>1</a:t>
            </a:r>
            <a:r>
              <a:rPr lang="pt-BR" sz="3200" dirty="0"/>
              <a:t> da forma como determinados objetos são instanciados.</a:t>
            </a:r>
          </a:p>
          <a:p>
            <a:r>
              <a:rPr lang="pt-BR" sz="3200" dirty="0"/>
              <a:t>Usado, e.g., quando o processo de instanciação é complexo</a:t>
            </a:r>
          </a:p>
          <a:p>
            <a:pPr marL="0" indent="0">
              <a:buNone/>
            </a:pPr>
            <a:endParaRPr lang="pt-BR" sz="1000" dirty="0"/>
          </a:p>
          <a:p>
            <a:pPr marL="0" indent="0" algn="ctr">
              <a:buNone/>
            </a:pPr>
            <a:r>
              <a:rPr lang="pt-BR" sz="1600" baseline="30000" dirty="0"/>
              <a:t>1</a:t>
            </a:r>
            <a:r>
              <a:rPr lang="pt-BR" sz="1600" dirty="0"/>
              <a:t>Classe que utiliza outra classe. Quando classe A usa </a:t>
            </a:r>
            <a:r>
              <a:rPr lang="pt-BR" sz="1600" dirty="0" err="1"/>
              <a:t>B</a:t>
            </a:r>
            <a:r>
              <a:rPr lang="pt-BR" sz="1600" dirty="0"/>
              <a:t>, A é cliente de B.</a:t>
            </a:r>
          </a:p>
        </p:txBody>
      </p:sp>
    </p:spTree>
    <p:extLst>
      <p:ext uri="{BB962C8B-B14F-4D97-AF65-F5344CB8AC3E}">
        <p14:creationId xmlns:p14="http://schemas.microsoft.com/office/powerpoint/2010/main" val="961198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1514659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Definem como classes interagem e distribuem responsabilidades</a:t>
            </a:r>
          </a:p>
          <a:p>
            <a:r>
              <a:rPr lang="pt-BR" sz="3200" dirty="0"/>
              <a:t>Aderem ao </a:t>
            </a:r>
            <a:r>
              <a:rPr lang="pt-BR" sz="3200" i="1" dirty="0"/>
              <a:t>Single </a:t>
            </a:r>
            <a:r>
              <a:rPr lang="pt-BR" sz="3200" i="1" dirty="0" err="1"/>
              <a:t>Responsibility</a:t>
            </a:r>
            <a:r>
              <a:rPr lang="pt-BR" sz="3200" i="1" dirty="0"/>
              <a:t> </a:t>
            </a:r>
            <a:r>
              <a:rPr lang="pt-BR" sz="3200" i="1" dirty="0" err="1"/>
              <a:t>Principle</a:t>
            </a:r>
            <a:r>
              <a:rPr lang="pt-BR" sz="3200" dirty="0"/>
              <a:t> (SRP): Princípio da Responsabilidade Única</a:t>
            </a:r>
            <a:endParaRPr lang="pt-BR" sz="1600" dirty="0"/>
          </a:p>
          <a:p>
            <a:r>
              <a:rPr lang="pt-BR" sz="3200" b="1" dirty="0"/>
              <a:t>S</a:t>
            </a:r>
            <a:r>
              <a:rPr lang="pt-BR" sz="3200" dirty="0"/>
              <a:t>RP é um dos 5 princípios </a:t>
            </a:r>
            <a:r>
              <a:rPr lang="pt-BR" sz="3200" b="1" dirty="0"/>
              <a:t>S</a:t>
            </a:r>
            <a:r>
              <a:rPr lang="pt-BR" sz="3200" dirty="0"/>
              <a:t>OLID. </a:t>
            </a:r>
            <a:r>
              <a:rPr lang="en-US" sz="3200" dirty="0"/>
              <a:t>[ASDPPP]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4747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1514659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668091"/>
            <a:ext cx="11728527" cy="4881678"/>
          </a:xfrm>
        </p:spPr>
        <p:txBody>
          <a:bodyPr>
            <a:normAutofit/>
          </a:bodyPr>
          <a:lstStyle/>
          <a:p>
            <a:r>
              <a:rPr lang="pt-BR" sz="3000" dirty="0"/>
              <a:t>Definem estruturas que facilitam a utilização </a:t>
            </a:r>
            <a:br>
              <a:rPr lang="pt-BR" sz="3000" dirty="0"/>
            </a:br>
            <a:r>
              <a:rPr lang="pt-BR" sz="3000" dirty="0"/>
              <a:t>de determinadas classes e a extensão de </a:t>
            </a:r>
            <a:br>
              <a:rPr lang="pt-BR" sz="3000" dirty="0"/>
            </a:br>
            <a:r>
              <a:rPr lang="pt-BR" sz="3000" dirty="0"/>
              <a:t>forma independente</a:t>
            </a:r>
          </a:p>
          <a:p>
            <a:r>
              <a:rPr lang="pt-BR" sz="3000" dirty="0"/>
              <a:t>Conjunto de classes representando </a:t>
            </a:r>
            <a:br>
              <a:rPr lang="pt-BR" sz="3000" dirty="0"/>
            </a:br>
            <a:r>
              <a:rPr lang="pt-BR" sz="3000" dirty="0"/>
              <a:t>uma estrutura</a:t>
            </a:r>
          </a:p>
          <a:p>
            <a:r>
              <a:rPr lang="pt-BR" sz="3000" dirty="0"/>
              <a:t>Esconde a complexidade de interação </a:t>
            </a:r>
            <a:br>
              <a:rPr lang="pt-BR" sz="3000" dirty="0"/>
            </a:br>
            <a:r>
              <a:rPr lang="pt-BR" sz="3000" dirty="0"/>
              <a:t>com certas classes</a:t>
            </a:r>
          </a:p>
        </p:txBody>
      </p:sp>
    </p:spTree>
    <p:extLst>
      <p:ext uri="{BB962C8B-B14F-4D97-AF65-F5344CB8AC3E}">
        <p14:creationId xmlns:p14="http://schemas.microsoft.com/office/powerpoint/2010/main" val="20870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2477185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2477185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2477185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715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860885"/>
            <a:ext cx="11728527" cy="4688884"/>
          </a:xfrm>
        </p:spPr>
        <p:txBody>
          <a:bodyPr>
            <a:normAutofit/>
          </a:bodyPr>
          <a:lstStyle/>
          <a:p>
            <a:r>
              <a:rPr lang="pt-BR" sz="3200" dirty="0"/>
              <a:t>Em geral, a utilização destes padrões visa facilitar a organização e evolução do projeto, principalmente porque: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”A única constante em desenvolvimento de software é a mudança”*</a:t>
            </a:r>
          </a:p>
          <a:p>
            <a:pPr marL="0" indent="0" algn="ctr">
              <a:buNone/>
            </a:pPr>
            <a:endParaRPr lang="pt-BR" sz="3200" dirty="0"/>
          </a:p>
          <a:p>
            <a:pPr marL="0" indent="0">
              <a:buNone/>
            </a:pPr>
            <a:r>
              <a:rPr lang="pt-BR" sz="3200" dirty="0"/>
              <a:t>*Frase original do filósofo grego </a:t>
            </a:r>
            <a:r>
              <a:rPr lang="pt-BR" sz="3200" dirty="0" err="1"/>
              <a:t>Heraclitus</a:t>
            </a:r>
            <a:r>
              <a:rPr lang="pt-BR" sz="3200" dirty="0"/>
              <a:t>, adotada pela comunidade de desenvolvimento ágil de software. [FRS]</a:t>
            </a:r>
          </a:p>
        </p:txBody>
      </p:sp>
    </p:spTree>
    <p:extLst>
      <p:ext uri="{BB962C8B-B14F-4D97-AF65-F5344CB8AC3E}">
        <p14:creationId xmlns:p14="http://schemas.microsoft.com/office/powerpoint/2010/main" val="144421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Soluções que muitas vezes podem ser usadas diretamente, sem modificações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Fornecem um vocabulário comum para desenvolvedores, facilitando comunicação e leitura de código</a:t>
            </a:r>
          </a:p>
          <a:p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Factory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Singleton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Adapter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: iniciados em padrões já sabem do que estamos falando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45512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É essencial conhecer se você pretende atuar como engenheiro de software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Usar na construção de bibliotecas,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APIs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frameworks,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torna o projeto melhor estruturado ...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o uso e adoção 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798220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vc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entenderá melhor seu código e de outros projetos ...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podendo contribuir pro Open </a:t>
            </a:r>
            <a:r>
              <a:rPr lang="pt-BR" sz="3200" b="1" dirty="0" err="1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Source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 ganhar experiência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a manutenção e evolução do código</a:t>
            </a:r>
          </a:p>
          <a:p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Juntos com os inúmeros princípios de engenharia, é uma forma de evitar 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Apodrecimento do Código (formalmente Erosão de Software)</a:t>
            </a:r>
            <a:endParaRPr lang="pt-BR" sz="3200" b="1" dirty="0">
              <a:solidFill>
                <a:schemeClr val="bg1"/>
              </a:solidFill>
              <a:effectLst>
                <a:outerShdw blurRad="4953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Alguns benefícios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661819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355773"/>
            <a:ext cx="10908264" cy="7340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4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Mas...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7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74374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Identificar a aplicação de design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patterns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requer prática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Implementar e usar corretamente também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Não é porque existe um padrão pra um problema, que obrigatoriamente  deve ser usado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9" y="2036067"/>
            <a:ext cx="10908264" cy="139293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Desenhar diagramas UML pode ser fácil, mas ao implementar você pode perceber que sua modelagem não vai funcionar como esperado.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28182-91C8-2540-A95F-779EF3DBD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308" y="3423542"/>
            <a:ext cx="6561835" cy="3346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1FF35C-D020-B643-ADD5-92C95695C07C}"/>
              </a:ext>
            </a:extLst>
          </p:cNvPr>
          <p:cNvSpPr txBox="1"/>
          <p:nvPr/>
        </p:nvSpPr>
        <p:spPr>
          <a:xfrm>
            <a:off x="596349" y="6504044"/>
            <a:ext cx="39709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tenor.com</a:t>
            </a:r>
            <a:r>
              <a:rPr lang="pt-BR" sz="1000" dirty="0"/>
              <a:t>/</a:t>
            </a:r>
            <a:r>
              <a:rPr lang="pt-BR" sz="1000" dirty="0" err="1"/>
              <a:t>view</a:t>
            </a:r>
            <a:r>
              <a:rPr lang="pt-BR" sz="1000" dirty="0"/>
              <a:t>/computer-rage-gif-7272048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609E689-6E9D-4643-BBC6-434E1DEDF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293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97649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Seu problema pode ser simples e o uso de um padrão pode complicar a implementação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Membros da equipe podem alegar que o padrão trará uma série de benefícios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1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260" y="1377984"/>
            <a:ext cx="1165444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Pode ser que nenhum deles seja um requisito do sistema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É preciso ter em mente alguns princípios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KISS: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Keep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It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Simple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Stupid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(Mantenha isto simples estúpido)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YAGNI: You aren’t gonna need it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(Você não vai precisar disso)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2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l="-2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7798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Adaptar um padrão às necessidades do sistema também requer experiência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Ao decidir aplicar um padrão, é preciso analisar prós e contras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8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244871"/>
            <a:ext cx="10818812" cy="1895699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cap="none" dirty="0"/>
              <a:t>Finalmente, pra falar sobre a prática necessária em entender e aplicar padrões...</a:t>
            </a:r>
            <a:br>
              <a:rPr lang="pt-BR" b="1" cap="none" dirty="0"/>
            </a:br>
            <a:r>
              <a:rPr lang="pt-BR" b="1" cap="none" dirty="0"/>
              <a:t>com vocês, </a:t>
            </a:r>
            <a:r>
              <a:rPr lang="pt-BR" b="1" cap="none" dirty="0" err="1"/>
              <a:t>Venkat</a:t>
            </a:r>
            <a:r>
              <a:rPr lang="pt-BR" b="1" cap="none" dirty="0"/>
              <a:t> </a:t>
            </a:r>
            <a:r>
              <a:rPr lang="pt-BR" b="1" cap="none" dirty="0" err="1"/>
              <a:t>Subrumaniam</a:t>
            </a:r>
            <a:r>
              <a:rPr lang="pt-BR" b="1" cap="none" dirty="0"/>
              <a:t> 👏👏👏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33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line Media 5" descr="Abertura &quot;PadrÃµes de Projetos Ã  Luz de ExpressÃµes Lambda (por Venkat Subramaniam)&quot;">
            <a:hlinkClick r:id="" action="ppaction://media"/>
            <a:extLst>
              <a:ext uri="{FF2B5EF4-FFF2-40B4-BE49-F238E27FC236}">
                <a16:creationId xmlns:a16="http://schemas.microsoft.com/office/drawing/2014/main" id="{6A35D02E-5447-A649-8D0E-CA8B8FEB850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-1173" y="-659"/>
            <a:ext cx="12193173" cy="6858659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80711" y="77599"/>
            <a:ext cx="4325144" cy="789054"/>
          </a:xfrm>
        </p:spPr>
        <p:txBody>
          <a:bodyPr>
            <a:normAutofit/>
          </a:bodyPr>
          <a:lstStyle/>
          <a:p>
            <a:r>
              <a:rPr lang="pt-BR" sz="2800" b="1" i="1" cap="none" dirty="0">
                <a:hlinkClick r:id="rId4"/>
              </a:rPr>
              <a:t>youtu.be/2fJwWB3arDA</a:t>
            </a:r>
            <a:r>
              <a:rPr lang="pt-BR" sz="2800" b="1" i="1" cap="none" dirty="0"/>
              <a:t> </a:t>
            </a:r>
            <a:endParaRPr lang="pt-BR" sz="2800" cap="none" dirty="0"/>
          </a:p>
        </p:txBody>
      </p:sp>
    </p:spTree>
    <p:extLst>
      <p:ext uri="{BB962C8B-B14F-4D97-AF65-F5344CB8AC3E}">
        <p14:creationId xmlns:p14="http://schemas.microsoft.com/office/powerpoint/2010/main" val="222028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18944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1363578"/>
            <a:ext cx="10949976" cy="5391057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b="1" dirty="0" err="1"/>
              <a:t>Livro</a:t>
            </a:r>
            <a:r>
              <a:rPr lang="en-US" sz="2000" b="1" dirty="0"/>
              <a:t> “</a:t>
            </a:r>
            <a:r>
              <a:rPr lang="en-US" sz="2000" b="1" dirty="0" err="1"/>
              <a:t>Padrões</a:t>
            </a:r>
            <a:r>
              <a:rPr lang="en-US" sz="2000" b="1" dirty="0"/>
              <a:t> de </a:t>
            </a:r>
            <a:r>
              <a:rPr lang="en-US" sz="2000" b="1" dirty="0" err="1"/>
              <a:t>Projeto</a:t>
            </a:r>
            <a:r>
              <a:rPr lang="en-US" sz="2000" b="1" dirty="0"/>
              <a:t>: </a:t>
            </a:r>
            <a:r>
              <a:rPr lang="en-US" sz="2000" b="1" dirty="0" err="1"/>
              <a:t>Soluções</a:t>
            </a:r>
            <a:r>
              <a:rPr lang="en-US" sz="2000" b="1" dirty="0"/>
              <a:t> </a:t>
            </a:r>
            <a:r>
              <a:rPr lang="en-US" sz="2000" b="1" dirty="0" err="1"/>
              <a:t>reutilizáveis</a:t>
            </a:r>
            <a:r>
              <a:rPr lang="en-US" sz="2000" b="1" dirty="0"/>
              <a:t> de software </a:t>
            </a:r>
            <a:r>
              <a:rPr lang="en-US" sz="2000" b="1" dirty="0" err="1"/>
              <a:t>orientado</a:t>
            </a:r>
            <a:r>
              <a:rPr lang="en-US" sz="2000" b="1" dirty="0"/>
              <a:t> a </a:t>
            </a:r>
            <a:r>
              <a:rPr lang="en-US" sz="2000" b="1" dirty="0" err="1"/>
              <a:t>objetos</a:t>
            </a:r>
            <a:r>
              <a:rPr lang="en-US" sz="2000" b="1" dirty="0"/>
              <a:t>”. Erich Gamma, Richard Helm, Ralph Johnson, John </a:t>
            </a:r>
            <a:r>
              <a:rPr lang="en-US" sz="2000" b="1" dirty="0" err="1"/>
              <a:t>Vlissides</a:t>
            </a:r>
            <a:r>
              <a:rPr lang="en-US" sz="2000" b="1" dirty="0"/>
              <a:t> (</a:t>
            </a:r>
            <a:r>
              <a:rPr lang="en-US" sz="2000" b="1" i="1" dirty="0"/>
              <a:t>Gang of Four, </a:t>
            </a:r>
            <a:r>
              <a:rPr lang="en-US" sz="2000" b="1" i="1" dirty="0" err="1"/>
              <a:t>GoF</a:t>
            </a:r>
            <a:r>
              <a:rPr lang="en-US" sz="2000" b="1" i="1" dirty="0"/>
              <a:t> </a:t>
            </a:r>
            <a:r>
              <a:rPr lang="en-US" sz="2000" b="1" i="1" dirty="0" err="1"/>
              <a:t>ou</a:t>
            </a:r>
            <a:r>
              <a:rPr lang="en-US" sz="2000" b="1" i="1" dirty="0"/>
              <a:t> Gangue dos Quatro</a:t>
            </a:r>
            <a:r>
              <a:rPr lang="en-US" sz="2000" b="1" dirty="0"/>
              <a:t>) [</a:t>
            </a:r>
            <a:r>
              <a:rPr lang="en-US" sz="2000" b="1" dirty="0" err="1"/>
              <a:t>GoF</a:t>
            </a:r>
            <a:r>
              <a:rPr lang="en-US" sz="2000" b="1" dirty="0"/>
              <a:t>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err="1"/>
              <a:t>Livro</a:t>
            </a:r>
            <a:r>
              <a:rPr lang="en-US" sz="2000" b="1" dirty="0"/>
              <a:t> “Use a </a:t>
            </a:r>
            <a:r>
              <a:rPr lang="en-US" sz="2000" b="1" dirty="0" err="1"/>
              <a:t>Cabeça</a:t>
            </a:r>
            <a:r>
              <a:rPr lang="en-US" sz="2000" b="1" dirty="0"/>
              <a:t>! </a:t>
            </a:r>
            <a:r>
              <a:rPr lang="en-US" sz="2000" b="1" dirty="0" err="1"/>
              <a:t>Padrões</a:t>
            </a:r>
            <a:r>
              <a:rPr lang="en-US" sz="2000" b="1" dirty="0"/>
              <a:t> de </a:t>
            </a:r>
            <a:r>
              <a:rPr lang="en-US" sz="2000" b="1" dirty="0" err="1"/>
              <a:t>Projetos</a:t>
            </a:r>
            <a:r>
              <a:rPr lang="en-US" sz="2000" b="1" dirty="0"/>
              <a:t> (Design Patterns)”. Eric Freeman &amp; Elisabeth Freeman [UCPP].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 err="1"/>
              <a:t>Padrões</a:t>
            </a:r>
            <a:r>
              <a:rPr lang="en-US" sz="2000" dirty="0"/>
              <a:t> de </a:t>
            </a:r>
            <a:r>
              <a:rPr lang="en-US" sz="2000" dirty="0" err="1"/>
              <a:t>Implementação</a:t>
            </a:r>
            <a:r>
              <a:rPr lang="en-US" sz="2000" dirty="0"/>
              <a:t>: Um </a:t>
            </a:r>
            <a:r>
              <a:rPr lang="en-US" sz="2000" dirty="0" err="1"/>
              <a:t>catálogo</a:t>
            </a:r>
            <a:r>
              <a:rPr lang="en-US" sz="2000" dirty="0"/>
              <a:t> de </a:t>
            </a:r>
            <a:r>
              <a:rPr lang="en-US" sz="2000" dirty="0" err="1"/>
              <a:t>padrões</a:t>
            </a:r>
            <a:r>
              <a:rPr lang="en-US" sz="2000" dirty="0"/>
              <a:t> </a:t>
            </a:r>
            <a:r>
              <a:rPr lang="en-US" sz="2000" dirty="0" err="1"/>
              <a:t>indispensável</a:t>
            </a:r>
            <a:r>
              <a:rPr lang="en-US" sz="2000" dirty="0"/>
              <a:t> para o </a:t>
            </a:r>
            <a:r>
              <a:rPr lang="en-US" sz="2000" dirty="0" err="1"/>
              <a:t>dia</a:t>
            </a:r>
            <a:r>
              <a:rPr lang="en-US" sz="2000" dirty="0"/>
              <a:t> a </a:t>
            </a:r>
            <a:r>
              <a:rPr lang="en-US" sz="2000" dirty="0" err="1"/>
              <a:t>dia</a:t>
            </a:r>
            <a:r>
              <a:rPr lang="en-US" sz="2000" dirty="0"/>
              <a:t> do </a:t>
            </a:r>
            <a:r>
              <a:rPr lang="en-US" sz="2000" dirty="0" err="1"/>
              <a:t>programador</a:t>
            </a:r>
            <a:r>
              <a:rPr lang="en-US" sz="2000" dirty="0"/>
              <a:t>”, Kent Beck. [PI]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2"/>
              </a:rPr>
              <a:t>Flexible, Reliable Software: Using Patterns and Agile Development</a:t>
            </a:r>
            <a:r>
              <a:rPr lang="en-US" sz="2000" dirty="0"/>
              <a:t>”. Henrik B. Christensen, 2011. [FRS]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3"/>
              </a:rPr>
              <a:t>Código Limpo: Habilidades Práticas do Agile Software</a:t>
            </a:r>
            <a:r>
              <a:rPr lang="en-US" sz="2000" dirty="0"/>
              <a:t>”. Robert Martin, 2009. [CL]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4"/>
              </a:rPr>
              <a:t>Agile software development principles, patterns, and practices</a:t>
            </a:r>
            <a:r>
              <a:rPr lang="en-US" sz="2000" dirty="0"/>
              <a:t>”, Robert Martin, 2011 (</a:t>
            </a:r>
            <a:r>
              <a:rPr lang="en-US" sz="2000" dirty="0" err="1"/>
              <a:t>Apresento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princípios</a:t>
            </a:r>
            <a:r>
              <a:rPr lang="en-US" sz="2000" dirty="0"/>
              <a:t> SOLID). [ASDPPP]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* </a:t>
            </a:r>
            <a:r>
              <a:rPr lang="en-US" sz="2000" i="1" dirty="0" err="1"/>
              <a:t>Não</a:t>
            </a:r>
            <a:r>
              <a:rPr lang="en-US" sz="2000" i="1" dirty="0"/>
              <a:t> </a:t>
            </a:r>
            <a:r>
              <a:rPr lang="en-US" sz="2000" i="1" dirty="0" err="1"/>
              <a:t>tem</a:t>
            </a:r>
            <a:r>
              <a:rPr lang="en-US" sz="2000" i="1" dirty="0"/>
              <a:t> </a:t>
            </a:r>
            <a:r>
              <a:rPr lang="en-US" sz="2000" i="1" dirty="0" err="1"/>
              <a:t>na</a:t>
            </a:r>
            <a:r>
              <a:rPr lang="en-US" sz="2000" i="1" dirty="0"/>
              <a:t> </a:t>
            </a:r>
            <a:r>
              <a:rPr lang="en-US" sz="2000" i="1" dirty="0" err="1"/>
              <a:t>biblioteca</a:t>
            </a:r>
            <a:r>
              <a:rPr lang="en-US" sz="2000" i="1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35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0499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Não ter projetado adequadamente o sistema pode levar a muitas dores de cabeça 🤯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B42FA1-4BA7-AE41-B45B-2B983FB31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037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90" y="4925503"/>
            <a:ext cx="10908264" cy="11324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b="1" dirty="0">
                <a:solidFill>
                  <a:schemeClr val="bg1"/>
                </a:solidFill>
                <a:effectLst>
                  <a:outerShdw blurRad="7620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Alterar a implementação para refletir mudanças no projeto pode ser bastante trabalhoso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9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Imagine precisar alterar a fundação de uma casa depois de construída?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Obviamente em se tratando de software, nem sempre será tão complicado ou impossível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Tudo depende de cada projeto.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03614A-30E2-EA4C-8EDD-8E1B94A62168}"/>
              </a:ext>
            </a:extLst>
          </p:cNvPr>
          <p:cNvSpPr txBox="1"/>
          <p:nvPr/>
        </p:nvSpPr>
        <p:spPr>
          <a:xfrm>
            <a:off x="2310063" y="6509037"/>
            <a:ext cx="82301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www.phaidon.com</a:t>
            </a:r>
            <a:r>
              <a:rPr lang="pt-BR" sz="1000" dirty="0"/>
              <a:t>/agenda/</a:t>
            </a:r>
            <a:r>
              <a:rPr lang="pt-BR" sz="1000" dirty="0" err="1"/>
              <a:t>architecture</a:t>
            </a:r>
            <a:r>
              <a:rPr lang="pt-BR" sz="1000" dirty="0"/>
              <a:t>/</a:t>
            </a:r>
            <a:r>
              <a:rPr lang="pt-BR" sz="1000" dirty="0" err="1"/>
              <a:t>articles</a:t>
            </a:r>
            <a:r>
              <a:rPr lang="pt-BR" sz="1000" dirty="0"/>
              <a:t>/2012/</a:t>
            </a:r>
            <a:r>
              <a:rPr lang="pt-BR" sz="1000" dirty="0" err="1"/>
              <a:t>august</a:t>
            </a:r>
            <a:r>
              <a:rPr lang="pt-BR" sz="1000" dirty="0"/>
              <a:t>/15/ribas-</a:t>
            </a:r>
            <a:r>
              <a:rPr lang="pt-BR" sz="1000" dirty="0" err="1"/>
              <a:t>sandcastle</a:t>
            </a:r>
            <a:r>
              <a:rPr lang="pt-BR" sz="1000" dirty="0"/>
              <a:t>-</a:t>
            </a:r>
            <a:r>
              <a:rPr lang="pt-BR" sz="1000" dirty="0" err="1"/>
              <a:t>competition-is-on-tomorrow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2619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Por mais que modelagem não seja algo complexo na maioria dos casos, existem inúmeras possibilidades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Não existe uma modelagem estritamente certa ou errada, existe a mais adequada aos requisitos funcionais e não funcionais do projeto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234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Muitas vezes é preciso tomar decisões e balancear vantagens e desvantagens em cada solução proposta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 modelagem dessas soluções pode levar tempo, inclusive na tomada de decisão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Adicionalmente, sistemas complexos podem ser difíceis de modelar, requerendo tempo e esforço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484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21996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000" b="1" dirty="0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Se você está desenvolvimento uma biblioteca, API, framework para ser reutilizado por outros desenvolvedores, decisões erradas de modelagem podem levar a grandes transtornos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3481136" y="6492994"/>
            <a:ext cx="4976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boingboing.net</a:t>
            </a:r>
            <a:r>
              <a:rPr lang="pt-BR" sz="1000" dirty="0"/>
              <a:t>/2018/11/11/</a:t>
            </a:r>
            <a:r>
              <a:rPr lang="pt-BR" sz="1000" dirty="0" err="1"/>
              <a:t>this</a:t>
            </a:r>
            <a:r>
              <a:rPr lang="pt-BR" sz="1000" dirty="0"/>
              <a:t>-</a:t>
            </a:r>
            <a:r>
              <a:rPr lang="pt-BR" sz="1000" dirty="0" err="1"/>
              <a:t>artist</a:t>
            </a:r>
            <a:r>
              <a:rPr lang="pt-BR" sz="1000" dirty="0"/>
              <a:t>-uses-</a:t>
            </a:r>
            <a:r>
              <a:rPr lang="pt-BR" sz="1000" dirty="0" err="1"/>
              <a:t>jigsaw</a:t>
            </a:r>
            <a:r>
              <a:rPr lang="pt-BR" sz="1000" dirty="0"/>
              <a:t>-</a:t>
            </a:r>
            <a:r>
              <a:rPr lang="pt-BR" sz="1000" dirty="0" err="1"/>
              <a:t>puzzle.html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2667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1778</TotalTime>
  <Words>1407</Words>
  <Application>Microsoft Macintosh PowerPoint</Application>
  <PresentationFormat>Widescreen</PresentationFormat>
  <Paragraphs>154</Paragraphs>
  <Slides>35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39" baseType="lpstr">
      <vt:lpstr>Arial</vt:lpstr>
      <vt:lpstr>Calibri</vt:lpstr>
      <vt:lpstr>Century Gothic</vt:lpstr>
      <vt:lpstr>Vapor Trail</vt:lpstr>
      <vt:lpstr>Design patterns: Padrões de projetos</vt:lpstr>
      <vt:lpstr>O caminho até os padrões de projetos</vt:lpstr>
      <vt:lpstr>O caminho até os padrões de projetos</vt:lpstr>
      <vt:lpstr>O caminho até os padrões de projetos</vt:lpstr>
      <vt:lpstr>PowerPoint Presentation</vt:lpstr>
      <vt:lpstr>PowerPoint Presentation</vt:lpstr>
      <vt:lpstr>O caminho até os padrões de projetos</vt:lpstr>
      <vt:lpstr>O caminho até os padrões de projetos</vt:lpstr>
      <vt:lpstr>PowerPoint Presentation</vt:lpstr>
      <vt:lpstr>O caminho até os padrões de projetos</vt:lpstr>
      <vt:lpstr>O caminho até os padrões de projetos</vt:lpstr>
      <vt:lpstr>Now What ?</vt:lpstr>
      <vt:lpstr>Enfim os padrões de projetos 🙏</vt:lpstr>
      <vt:lpstr>Enfim os padrões de projetos 🙏</vt:lpstr>
      <vt:lpstr>PowerPoint Presentation</vt:lpstr>
      <vt:lpstr>PowerPoint Presentation</vt:lpstr>
      <vt:lpstr>Outros autores importantes</vt:lpstr>
      <vt:lpstr>O que deve-se saber sobre um padrão</vt:lpstr>
      <vt:lpstr>Exemplos de pontos negativos</vt:lpstr>
      <vt:lpstr>Categorização (gof)</vt:lpstr>
      <vt:lpstr>Categorização (gof)</vt:lpstr>
      <vt:lpstr>Categorização (gof)</vt:lpstr>
      <vt:lpstr>Categorização (gof)</vt:lpstr>
      <vt:lpstr>Categorização (gof)</vt:lpstr>
      <vt:lpstr>Alguns benefícios</vt:lpstr>
      <vt:lpstr>Alguns benefícios</vt:lpstr>
      <vt:lpstr>Alguns benefícios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Finalmente, pra falar sobre a prática necessária em entender e aplicar padrões... com vocês, Venkat Subrumaniam 👏👏👏</vt:lpstr>
      <vt:lpstr>youtu.be/2fJwWB3arDA 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Test-Driven Development (TDD): Desenvolvimento Guiado por Testes</dc:title>
  <dc:creator>Manoel Campos da Silva Filho</dc:creator>
  <cp:lastModifiedBy>Manoel Campos da Silva Filho</cp:lastModifiedBy>
  <cp:revision>147</cp:revision>
  <dcterms:created xsi:type="dcterms:W3CDTF">2019-06-08T18:45:18Z</dcterms:created>
  <dcterms:modified xsi:type="dcterms:W3CDTF">2019-12-10T20:51:55Z</dcterms:modified>
</cp:coreProperties>
</file>